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334" r:id="rId2"/>
    <p:sldId id="387" r:id="rId3"/>
    <p:sldId id="381" r:id="rId4"/>
    <p:sldId id="333" r:id="rId5"/>
    <p:sldId id="383" r:id="rId6"/>
    <p:sldId id="384" r:id="rId7"/>
    <p:sldId id="355" r:id="rId8"/>
    <p:sldId id="362" r:id="rId9"/>
    <p:sldId id="270" r:id="rId10"/>
    <p:sldId id="386" r:id="rId11"/>
    <p:sldId id="294" r:id="rId12"/>
    <p:sldId id="375" r:id="rId13"/>
    <p:sldId id="370" r:id="rId14"/>
    <p:sldId id="335" r:id="rId15"/>
    <p:sldId id="299" r:id="rId16"/>
    <p:sldId id="339" r:id="rId17"/>
    <p:sldId id="385" r:id="rId18"/>
    <p:sldId id="380" r:id="rId19"/>
    <p:sldId id="388" r:id="rId20"/>
    <p:sldId id="373" r:id="rId21"/>
  </p:sldIdLst>
  <p:sldSz cx="12192000" cy="6858000"/>
  <p:notesSz cx="7104063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792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356B9EAE-3873-464C-8F48-5E1D8A49D8FF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408" y="4925408"/>
            <a:ext cx="5683250" cy="402987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FE65E515-430D-4DA4-910E-DBF252B722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63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5E515-430D-4DA4-910E-DBF252B7223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412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D1D39-A17F-42CC-8CF6-EE9FF6B8AB1B}" type="datetime1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58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F7E6-75B1-429E-AE59-7E1B4AE2FE43}" type="datetime1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663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5C58-1445-4FD6-9AF9-305E28E9B919}" type="datetime1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076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1D0D-C059-4ACC-B60B-936021F79F8B}" type="datetime1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0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C1B1-D3CD-466A-B179-C47B19794E1A}" type="datetime1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84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0F1B-3904-4359-A823-E418D000B744}" type="datetime1">
              <a:rPr lang="nl-NL" smtClean="0"/>
              <a:t>23-1-2018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81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2847-4A34-4602-B62F-35CC8743C95B}" type="datetime1">
              <a:rPr lang="nl-NL" smtClean="0"/>
              <a:t>23-1-2018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72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0556-84C6-4D6B-9EF9-A0F67C3C2017}" type="datetime1">
              <a:rPr lang="nl-NL" smtClean="0"/>
              <a:t>23-1-2018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340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18470-5AD2-402C-9190-46C1C6FED7B3}" type="datetime1">
              <a:rPr lang="nl-NL" smtClean="0"/>
              <a:t>23-1-2018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07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2FD-ABBA-4C99-BB56-D11F5FA7735C}" type="datetime1">
              <a:rPr lang="nl-NL" smtClean="0"/>
              <a:t>23-1-2018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73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9DFC-B103-43F4-A4F8-9A0FCA909AD8}" type="datetime1">
              <a:rPr lang="nl-NL" smtClean="0"/>
              <a:t>23-1-2018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07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0E109-9A9C-4347-BD55-89954AEF0144}" type="datetime1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98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78.21.192.178:8080/demo2WIRE_NL?XP1234&amp;XP&amp;8=GetLogRT&amp;16&amp;180&amp;30&amp;10&amp;" TargetMode="External"/><Relationship Id="rId4" Type="http://schemas.openxmlformats.org/officeDocument/2006/relationships/hyperlink" Target="http://78.21.192.178:8080/demo2WIRE_NL?XP1234&amp;XP&amp;8=GetLogHour&amp;16&amp;180&amp;30&amp;10&amp;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30.emf"/><Relationship Id="rId7" Type="http://schemas.openxmlformats.org/officeDocument/2006/relationships/image" Target="../media/image27.emf"/><Relationship Id="rId12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8.emf"/><Relationship Id="rId5" Type="http://schemas.openxmlformats.org/officeDocument/2006/relationships/image" Target="../media/image26.emf"/><Relationship Id="rId15" Type="http://schemas.openxmlformats.org/officeDocument/2006/relationships/image" Target="../media/image34.jpe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32.jpeg"/><Relationship Id="rId1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15" y="833805"/>
            <a:ext cx="7121770" cy="57656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0178" y="1529861"/>
            <a:ext cx="9144000" cy="2998177"/>
          </a:xfrm>
        </p:spPr>
        <p:txBody>
          <a:bodyPr>
            <a:normAutofit/>
          </a:bodyPr>
          <a:lstStyle/>
          <a:p>
            <a:pPr algn="l"/>
            <a:r>
              <a:rPr lang="nl-BE" sz="6600" b="1" dirty="0">
                <a:latin typeface="+mn-lt"/>
              </a:rPr>
              <a:t>Energy Monitor</a:t>
            </a:r>
            <a:br>
              <a:rPr lang="nl-BE" sz="6600" b="1" dirty="0">
                <a:latin typeface="+mn-lt"/>
              </a:rPr>
            </a:br>
            <a:r>
              <a:rPr lang="nl-BE" sz="4000" b="1" dirty="0">
                <a:latin typeface="+mn-lt"/>
              </a:rPr>
              <a:t>webserver </a:t>
            </a:r>
            <a:r>
              <a:rPr lang="nl-BE" sz="4000" b="1" dirty="0" err="1">
                <a:latin typeface="+mn-lt"/>
              </a:rPr>
              <a:t>based</a:t>
            </a:r>
            <a:br>
              <a:rPr lang="nl-BE" sz="4800" b="1" dirty="0"/>
            </a:br>
            <a:endParaRPr lang="nl-NL" sz="4800" dirty="0"/>
          </a:p>
        </p:txBody>
      </p:sp>
      <p:sp>
        <p:nvSpPr>
          <p:cNvPr id="6" name="Tekstvak 5"/>
          <p:cNvSpPr txBox="1"/>
          <p:nvPr/>
        </p:nvSpPr>
        <p:spPr>
          <a:xfrm>
            <a:off x="1608993" y="5465868"/>
            <a:ext cx="47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 err="1"/>
              <a:t>By</a:t>
            </a:r>
            <a:r>
              <a:rPr lang="nl-BE" sz="3600" dirty="0"/>
              <a:t>:  QONNEX</a:t>
            </a:r>
            <a:endParaRPr lang="nl-NL" sz="36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" y="833805"/>
            <a:ext cx="2457289" cy="6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66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32720-B2E5-4F6F-BBE6-22C70529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5" y="365125"/>
            <a:ext cx="12129856" cy="1325563"/>
          </a:xfrm>
        </p:spPr>
        <p:txBody>
          <a:bodyPr/>
          <a:lstStyle/>
          <a:p>
            <a:r>
              <a:rPr lang="nl-BE" dirty="0"/>
              <a:t>B. High </a:t>
            </a:r>
            <a:r>
              <a:rPr lang="nl-BE" dirty="0" err="1"/>
              <a:t>resolution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diagnostic</a:t>
            </a:r>
            <a:r>
              <a:rPr lang="nl-BE" dirty="0"/>
              <a:t> </a:t>
            </a:r>
            <a:r>
              <a:rPr lang="nl-BE" dirty="0" err="1"/>
              <a:t>reason</a:t>
            </a:r>
            <a:r>
              <a:rPr lang="nl-BE" dirty="0"/>
              <a:t>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A4177776-9D8D-4CCD-A923-94085D2F4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95" y="1690688"/>
            <a:ext cx="6800573" cy="3731288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A71F524-0706-462A-9A01-D7C1B081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B37A773-40AF-49CF-B848-9F77B408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10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90EFF112-E4EE-4222-B2B0-D443C3618059}"/>
              </a:ext>
            </a:extLst>
          </p:cNvPr>
          <p:cNvSpPr txBox="1">
            <a:spLocks/>
          </p:cNvSpPr>
          <p:nvPr/>
        </p:nvSpPr>
        <p:spPr>
          <a:xfrm>
            <a:off x="230819" y="1926462"/>
            <a:ext cx="44422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u="sng" dirty="0"/>
              <a:t>Webserver:</a:t>
            </a:r>
          </a:p>
          <a:p>
            <a:r>
              <a:rPr lang="en-GB" dirty="0"/>
              <a:t>60 seconds resolution during last 12 day’s: power, current, voltage</a:t>
            </a: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u="sng" dirty="0"/>
              <a:t>FTP client &amp; http request:</a:t>
            </a:r>
          </a:p>
          <a:p>
            <a:r>
              <a:rPr lang="en-US" dirty="0"/>
              <a:t>Export 60 seconds resolution csv format or JSON format from last 36 months data: meter readings, power, current, voltage, power factor</a:t>
            </a:r>
          </a:p>
        </p:txBody>
      </p:sp>
    </p:spTree>
    <p:extLst>
      <p:ext uri="{BB962C8B-B14F-4D97-AF65-F5344CB8AC3E}">
        <p14:creationId xmlns:p14="http://schemas.microsoft.com/office/powerpoint/2010/main" val="428905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/>
          <a:lstStyle/>
          <a:p>
            <a:r>
              <a:rPr lang="en-GB" dirty="0"/>
              <a:t>C.</a:t>
            </a:r>
            <a:r>
              <a:rPr lang="nl-BE" dirty="0"/>
              <a:t> Real-time EPC </a:t>
            </a:r>
            <a:r>
              <a:rPr lang="nl-BE" dirty="0" err="1"/>
              <a:t>value</a:t>
            </a:r>
            <a:r>
              <a:rPr lang="nl-BE" dirty="0"/>
              <a:t>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  <a:br>
              <a:rPr lang="nl-BE" dirty="0"/>
            </a:b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5020" y="1411557"/>
            <a:ext cx="353098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Items:</a:t>
            </a:r>
          </a:p>
          <a:p>
            <a:r>
              <a:rPr lang="en-GB" dirty="0"/>
              <a:t>Totals: Elec-Solar-Gas Water</a:t>
            </a:r>
          </a:p>
          <a:p>
            <a:r>
              <a:rPr lang="en-GB" dirty="0"/>
              <a:t>Measured real-time </a:t>
            </a:r>
            <a:r>
              <a:rPr lang="en-GB" dirty="0">
                <a:solidFill>
                  <a:srgbClr val="00B050"/>
                </a:solidFill>
              </a:rPr>
              <a:t>EPC value</a:t>
            </a:r>
          </a:p>
          <a:p>
            <a:r>
              <a:rPr lang="en-GB" dirty="0"/>
              <a:t>TOP 10 consumers</a:t>
            </a:r>
          </a:p>
          <a:p>
            <a:r>
              <a:rPr lang="en-GB" dirty="0"/>
              <a:t>TOP 10 consumers in detail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11</a:t>
            </a:fld>
            <a:endParaRPr lang="nl-NL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62" y="1046285"/>
            <a:ext cx="7428298" cy="4983150"/>
          </a:xfrm>
        </p:spPr>
      </p:pic>
    </p:spTree>
    <p:extLst>
      <p:ext uri="{BB962C8B-B14F-4D97-AF65-F5344CB8AC3E}">
        <p14:creationId xmlns:p14="http://schemas.microsoft.com/office/powerpoint/2010/main" val="2585949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/>
          <a:lstStyle/>
          <a:p>
            <a:r>
              <a:rPr lang="en-GB" dirty="0"/>
              <a:t>D.</a:t>
            </a:r>
            <a:r>
              <a:rPr lang="nl-BE" dirty="0"/>
              <a:t> Control outlets (</a:t>
            </a:r>
            <a:r>
              <a:rPr lang="nl-BE" dirty="0" err="1"/>
              <a:t>MiLo&amp;MEMo</a:t>
            </a:r>
            <a:r>
              <a:rPr lang="nl-BE" dirty="0"/>
              <a:t>)</a:t>
            </a:r>
            <a:br>
              <a:rPr lang="nl-BE" dirty="0"/>
            </a:b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907787" y="1402418"/>
            <a:ext cx="35309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On/Off:</a:t>
            </a:r>
          </a:p>
          <a:p>
            <a:r>
              <a:rPr lang="en-GB" dirty="0"/>
              <a:t>Manual by remote </a:t>
            </a:r>
          </a:p>
          <a:p>
            <a:r>
              <a:rPr lang="en-GB" dirty="0"/>
              <a:t>Scheduled in time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Automatic by temperature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Logical through consumption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12</a:t>
            </a:fld>
            <a:endParaRPr lang="nl-NL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19" y="839909"/>
            <a:ext cx="3860190" cy="5754322"/>
          </a:xfrm>
        </p:spPr>
      </p:pic>
    </p:spTree>
    <p:extLst>
      <p:ext uri="{BB962C8B-B14F-4D97-AF65-F5344CB8AC3E}">
        <p14:creationId xmlns:p14="http://schemas.microsoft.com/office/powerpoint/2010/main" val="1397461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E.</a:t>
            </a:r>
            <a:r>
              <a:rPr lang="nl-BE" dirty="0"/>
              <a:t> </a:t>
            </a:r>
            <a:r>
              <a:rPr lang="nl-BE" dirty="0" err="1"/>
              <a:t>Overview</a:t>
            </a:r>
            <a:r>
              <a:rPr lang="nl-BE" dirty="0"/>
              <a:t> Energy </a:t>
            </a:r>
            <a:r>
              <a:rPr lang="nl-BE" dirty="0" err="1"/>
              <a:t>costs</a:t>
            </a:r>
            <a:br>
              <a:rPr lang="nl-BE" dirty="0"/>
            </a:br>
            <a:r>
              <a:rPr lang="nl-BE" dirty="0"/>
              <a:t>                          </a:t>
            </a:r>
            <a:r>
              <a:rPr lang="nl-BE" sz="4000" b="1" dirty="0" err="1"/>
              <a:t>MEMo</a:t>
            </a:r>
            <a:r>
              <a:rPr lang="nl-BE" sz="3600" b="1" dirty="0"/>
              <a:t>                      </a:t>
            </a:r>
            <a:r>
              <a:rPr lang="nl-BE" sz="2200" dirty="0"/>
              <a:t>	</a:t>
            </a:r>
            <a:r>
              <a:rPr lang="nl-BE" sz="4000" b="1" dirty="0"/>
              <a:t>      </a:t>
            </a:r>
            <a:r>
              <a:rPr lang="nl-BE" sz="4000" b="1" dirty="0" err="1"/>
              <a:t>MiLo</a:t>
            </a:r>
            <a:r>
              <a:rPr lang="nl-BE" sz="4000" b="1" dirty="0"/>
              <a:t> </a:t>
            </a:r>
            <a:br>
              <a:rPr lang="nl-BE" dirty="0"/>
            </a:br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13</a:t>
            </a:fld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38" y="1459524"/>
            <a:ext cx="3279531" cy="4888742"/>
          </a:xfrm>
          <a:prstGeom prst="rect">
            <a:avLst/>
          </a:prstGeom>
        </p:spPr>
      </p:pic>
      <p:sp>
        <p:nvSpPr>
          <p:cNvPr id="10" name="Tijdelijke aanduiding voor inhoud 9"/>
          <p:cNvSpPr>
            <a:spLocks noGrp="1"/>
          </p:cNvSpPr>
          <p:nvPr>
            <p:ph sz="half" idx="2"/>
          </p:nvPr>
        </p:nvSpPr>
        <p:spPr>
          <a:xfrm>
            <a:off x="334107" y="1809715"/>
            <a:ext cx="3393831" cy="1540154"/>
          </a:xfrm>
        </p:spPr>
        <p:txBody>
          <a:bodyPr/>
          <a:lstStyle/>
          <a:p>
            <a:pPr marL="0" indent="0">
              <a:buNone/>
            </a:pPr>
            <a:r>
              <a:rPr lang="nl-BE" dirty="0" err="1"/>
              <a:t>Overview</a:t>
            </a:r>
            <a:r>
              <a:rPr lang="nl-BE" dirty="0"/>
              <a:t> per </a:t>
            </a:r>
            <a:r>
              <a:rPr lang="nl-BE" dirty="0" err="1"/>
              <a:t>month</a:t>
            </a:r>
            <a:endParaRPr lang="nl-BE" dirty="0"/>
          </a:p>
          <a:p>
            <a:pPr lvl="1"/>
            <a:r>
              <a:rPr lang="nl-BE" dirty="0"/>
              <a:t>Energy </a:t>
            </a:r>
            <a:r>
              <a:rPr lang="nl-BE" dirty="0" err="1"/>
              <a:t>consumtion</a:t>
            </a:r>
            <a:endParaRPr lang="nl-BE" dirty="0"/>
          </a:p>
          <a:p>
            <a:pPr lvl="1"/>
            <a:r>
              <a:rPr lang="nl-BE" dirty="0"/>
              <a:t>Energy </a:t>
            </a:r>
            <a:r>
              <a:rPr lang="nl-BE" dirty="0" err="1"/>
              <a:t>costs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84" y="1459525"/>
            <a:ext cx="3279531" cy="488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64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06" y="1321819"/>
            <a:ext cx="5963574" cy="473780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/>
          <a:lstStyle/>
          <a:p>
            <a:r>
              <a:rPr lang="en-GB" dirty="0"/>
              <a:t>F.</a:t>
            </a:r>
            <a:r>
              <a:rPr lang="nl-BE" dirty="0"/>
              <a:t> </a:t>
            </a:r>
            <a:r>
              <a:rPr lang="nl-BE" dirty="0" err="1"/>
              <a:t>Calculating</a:t>
            </a:r>
            <a:r>
              <a:rPr lang="nl-BE" dirty="0"/>
              <a:t> </a:t>
            </a:r>
            <a:r>
              <a:rPr lang="nl-BE" dirty="0" err="1"/>
              <a:t>subtotals</a:t>
            </a:r>
            <a:r>
              <a:rPr lang="nl-BE" dirty="0"/>
              <a:t>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  <a:br>
              <a:rPr lang="nl-BE" dirty="0"/>
            </a:b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5020" y="1411557"/>
            <a:ext cx="54075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An easy solution for </a:t>
            </a:r>
            <a:r>
              <a:rPr lang="en-GB" b="1" dirty="0"/>
              <a:t>Energy billing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All meter-values are stored 3 years</a:t>
            </a:r>
          </a:p>
          <a:p>
            <a:pPr lvl="1"/>
            <a:r>
              <a:rPr lang="en-GB" dirty="0"/>
              <a:t>Webserver calculates sub-meter consumptions in a given time period </a:t>
            </a:r>
          </a:p>
          <a:p>
            <a:pPr lvl="1"/>
            <a:r>
              <a:rPr lang="en-GB" dirty="0"/>
              <a:t>Filter option to find the right meters</a:t>
            </a:r>
          </a:p>
          <a:p>
            <a:pPr lvl="1"/>
            <a:r>
              <a:rPr lang="en-GB" dirty="0"/>
              <a:t>Export the result to: Excel, JSON, CSV, PDF, print format  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3692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/>
          <a:lstStyle/>
          <a:p>
            <a:r>
              <a:rPr lang="en-GB" dirty="0"/>
              <a:t>G.</a:t>
            </a:r>
            <a:r>
              <a:rPr lang="nl-BE" dirty="0"/>
              <a:t> Email </a:t>
            </a:r>
            <a:r>
              <a:rPr lang="nl-BE" dirty="0" err="1"/>
              <a:t>notification</a:t>
            </a:r>
            <a:r>
              <a:rPr lang="nl-BE" dirty="0"/>
              <a:t>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5020" y="1411557"/>
            <a:ext cx="35309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Email alert on each of the 64 consumers:</a:t>
            </a:r>
          </a:p>
          <a:p>
            <a:r>
              <a:rPr lang="en-GB" dirty="0"/>
              <a:t>Maximum power</a:t>
            </a:r>
          </a:p>
          <a:p>
            <a:r>
              <a:rPr lang="en-GB" dirty="0"/>
              <a:t>Maximum day </a:t>
            </a:r>
            <a:r>
              <a:rPr lang="en-GB" dirty="0" err="1"/>
              <a:t>consumtion</a:t>
            </a:r>
            <a:endParaRPr lang="en-GB" dirty="0"/>
          </a:p>
          <a:p>
            <a:r>
              <a:rPr lang="en-GB" dirty="0"/>
              <a:t>Lower or higher temperature</a:t>
            </a:r>
          </a:p>
          <a:p>
            <a:r>
              <a:rPr lang="en-GB" dirty="0"/>
              <a:t>Error input signal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15</a:t>
            </a:fld>
            <a:endParaRPr 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63" y="1608991"/>
            <a:ext cx="3239844" cy="4821859"/>
          </a:xfrm>
        </p:spPr>
      </p:pic>
    </p:spTree>
    <p:extLst>
      <p:ext uri="{BB962C8B-B14F-4D97-AF65-F5344CB8AC3E}">
        <p14:creationId xmlns:p14="http://schemas.microsoft.com/office/powerpoint/2010/main" val="3328592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841" y="365125"/>
            <a:ext cx="11727402" cy="1325563"/>
          </a:xfrm>
        </p:spPr>
        <p:txBody>
          <a:bodyPr>
            <a:normAutofit/>
          </a:bodyPr>
          <a:lstStyle/>
          <a:p>
            <a:r>
              <a:rPr lang="nl-BE" dirty="0"/>
              <a:t>H. FTP upload data </a:t>
            </a:r>
            <a:r>
              <a:rPr lang="en-GB" dirty="0"/>
              <a:t>to</a:t>
            </a:r>
            <a:r>
              <a:rPr lang="nl-BE" dirty="0"/>
              <a:t> remote server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BE" dirty="0"/>
              <a:t>Using webserver as FTP </a:t>
            </a:r>
            <a:r>
              <a:rPr lang="nl-BE" dirty="0" err="1"/>
              <a:t>client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upload data </a:t>
            </a:r>
            <a:r>
              <a:rPr lang="nl-BE" dirty="0" err="1"/>
              <a:t>to</a:t>
            </a:r>
            <a:r>
              <a:rPr lang="nl-BE" dirty="0"/>
              <a:t> remote server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1038" cy="4351338"/>
          </a:xfrm>
        </p:spPr>
        <p:txBody>
          <a:bodyPr/>
          <a:lstStyle/>
          <a:p>
            <a:r>
              <a:rPr lang="en-GB" dirty="0"/>
              <a:t>Compare your consumption with other home’s or buildings:</a:t>
            </a:r>
          </a:p>
          <a:p>
            <a:pPr lvl="1"/>
            <a:r>
              <a:rPr lang="en-GB" b="1" dirty="0" err="1"/>
              <a:t>EnergieID</a:t>
            </a:r>
            <a:r>
              <a:rPr lang="en-GB" dirty="0"/>
              <a:t>: </a:t>
            </a:r>
            <a:r>
              <a:rPr lang="en-GB" dirty="0" err="1"/>
              <a:t>residential&amp;public</a:t>
            </a:r>
            <a:r>
              <a:rPr lang="en-GB" dirty="0"/>
              <a:t> cloud application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16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37" y="2732780"/>
            <a:ext cx="2461964" cy="256030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236" y="3914413"/>
            <a:ext cx="3947861" cy="239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15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I. http </a:t>
            </a:r>
            <a:r>
              <a:rPr lang="nl-BE" dirty="0" err="1"/>
              <a:t>request</a:t>
            </a:r>
            <a:r>
              <a:rPr lang="nl-BE" dirty="0"/>
              <a:t> </a:t>
            </a:r>
            <a:r>
              <a:rPr lang="nl-BE" dirty="0" err="1"/>
              <a:t>instructions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retreive</a:t>
            </a:r>
            <a:r>
              <a:rPr lang="nl-BE" dirty="0"/>
              <a:t> data in JSN format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17</a:t>
            </a:fld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7" y="1810788"/>
            <a:ext cx="2730259" cy="28396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433" y="1456260"/>
            <a:ext cx="5152299" cy="386972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4FE3E29-A036-4D5F-B36B-FDC72B93F24B}"/>
              </a:ext>
            </a:extLst>
          </p:cNvPr>
          <p:cNvSpPr txBox="1"/>
          <p:nvPr/>
        </p:nvSpPr>
        <p:spPr>
          <a:xfrm>
            <a:off x="648809" y="5142145"/>
            <a:ext cx="66475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100" dirty="0"/>
          </a:p>
          <a:p>
            <a:r>
              <a:rPr lang="nl-NL" sz="1100" dirty="0"/>
              <a:t>DIRECT LINK METERVALEU’S:</a:t>
            </a:r>
          </a:p>
          <a:p>
            <a:r>
              <a:rPr lang="nl-NL" sz="1200" dirty="0">
                <a:hlinkClick r:id="rId4"/>
              </a:rPr>
              <a:t>http://78.21.192.178:8080/demo2WIRE_NL?XP1234&amp;XP&amp;8=GetLogHour&amp;16&amp;180&amp;30&amp;10&amp;</a:t>
            </a:r>
            <a:endParaRPr lang="nl-NL" sz="1200" dirty="0"/>
          </a:p>
          <a:p>
            <a:endParaRPr lang="nl-NL" sz="1200" dirty="0"/>
          </a:p>
          <a:p>
            <a:r>
              <a:rPr lang="nl-NL" sz="1100" dirty="0"/>
              <a:t>DIRECT LINK  MEASURED VALEU’S:</a:t>
            </a:r>
          </a:p>
          <a:p>
            <a:r>
              <a:rPr lang="nl-NL" sz="1200" dirty="0">
                <a:hlinkClick r:id="rId5"/>
              </a:rPr>
              <a:t>http://78.21.192.178:8080/demo2WIRE_NL?XP1234&amp;XP&amp;8=GetLogRT&amp;16&amp;180&amp;30&amp;10&amp;</a:t>
            </a:r>
            <a:endParaRPr lang="nl-NL" sz="1200" dirty="0"/>
          </a:p>
          <a:p>
            <a:endParaRPr lang="nl-NL" sz="1200" dirty="0"/>
          </a:p>
          <a:p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2420334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tro Milo 06">
            <a:hlinkClick r:id="" action="ppaction://media"/>
            <a:extLst>
              <a:ext uri="{FF2B5EF4-FFF2-40B4-BE49-F238E27FC236}">
                <a16:creationId xmlns:a16="http://schemas.microsoft.com/office/drawing/2014/main" id="{9C3B0D47-862B-426B-9E6F-0895F1E44C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1949558" cy="6721475"/>
          </a:xfr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1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L. FAQ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19</a:t>
            </a:fld>
            <a:endParaRPr lang="nl-NL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2850B297-1522-4CBF-933C-C52FE5B01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" y="1358283"/>
            <a:ext cx="11970327" cy="499806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300" dirty="0"/>
              <a:t>Do I need to install software or an app on my Phone or tablet?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No software is needed, you can use the bowser on your favourite device to go to the “responsive” webpage in the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MEMo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or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MiLo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server.</a:t>
            </a:r>
          </a:p>
          <a:p>
            <a:pPr marL="0" indent="0">
              <a:buNone/>
            </a:pPr>
            <a:r>
              <a:rPr lang="en-GB" sz="3300" dirty="0"/>
              <a:t>What do I need if I want to install this at home?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You need or a Milo server or 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MEMo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server or both + some additional meters to measure suspected appliances: energy plug, pulse counter, Modbus meter, heat meter, water meter, air quality meter,… </a:t>
            </a:r>
          </a:p>
          <a:p>
            <a:pPr marL="0" indent="0">
              <a:buNone/>
            </a:pPr>
            <a:r>
              <a:rPr lang="en-GB" sz="3300" dirty="0"/>
              <a:t>What do I need to measure first?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At least all totals need to be measured ( Total electricity, total gas, total water,…) + some consumers you suspect of being high spenders</a:t>
            </a:r>
          </a:p>
          <a:p>
            <a:pPr marL="0" indent="0">
              <a:buNone/>
            </a:pPr>
            <a:r>
              <a:rPr lang="en-GB" sz="3300" dirty="0"/>
              <a:t>Which modules do I need for this and what does it cost?</a:t>
            </a:r>
          </a:p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Calculator: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Once you know which consumers to monitor you can use our calculator to make a bucket list. </a:t>
            </a:r>
          </a:p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Installer: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On our website you can find a local installer and if you are an installer, we will like to add you in our list.  </a:t>
            </a:r>
          </a:p>
          <a:p>
            <a:pPr marL="0" indent="0">
              <a:buNone/>
            </a:pPr>
            <a:r>
              <a:rPr lang="en-GB" sz="3300" dirty="0"/>
              <a:t>Can I install this myself?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If you have at least some IT knowledge you should be able to install both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MEMo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MiLo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 autoconfiguration) modules yourself. Once you start adding wired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MODbus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meters though, it is advised that the electrical installer or the HVAC installer is doing this for you.</a:t>
            </a:r>
          </a:p>
          <a:p>
            <a:pPr marL="0" indent="0">
              <a:buNone/>
            </a:pPr>
            <a:r>
              <a:rPr lang="en-GB" sz="3300" dirty="0"/>
              <a:t>Can I have access from a distance?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Both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MEMo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MiLo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are connected network devices, if you configure “port forwarding” in your internet modem you can have remote access to both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MEMo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or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MiLo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Consumptions measured with the energy plugs can also be remotely controlled.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20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772DCD5-67F1-4B99-95F0-CBBB73E4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4562AE2-31F9-4268-882D-A2073F64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2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6B0A66-8DF3-45C7-AE8D-1DE33A7FF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" y="0"/>
            <a:ext cx="12064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88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Function</a:t>
            </a:r>
            <a:r>
              <a:rPr lang="nl-BE" dirty="0"/>
              <a:t>: </a:t>
            </a:r>
            <a:r>
              <a:rPr lang="nl-BE" dirty="0" err="1"/>
              <a:t>Measure</a:t>
            </a:r>
            <a:r>
              <a:rPr lang="nl-BE" dirty="0"/>
              <a:t>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what</a:t>
            </a:r>
            <a:r>
              <a:rPr lang="nl-BE" dirty="0"/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50731"/>
            <a:ext cx="10515600" cy="4726232"/>
          </a:xfrm>
        </p:spPr>
        <p:txBody>
          <a:bodyPr>
            <a:normAutofit fontScale="62500" lnSpcReduction="20000"/>
          </a:bodyPr>
          <a:lstStyle/>
          <a:p>
            <a:r>
              <a:rPr lang="nl-BE" dirty="0" err="1"/>
              <a:t>Pulse</a:t>
            </a:r>
            <a:r>
              <a:rPr lang="nl-BE" dirty="0"/>
              <a:t>: (</a:t>
            </a:r>
            <a:r>
              <a:rPr lang="nl-BE" dirty="0" err="1"/>
              <a:t>MEMo+Milo</a:t>
            </a:r>
            <a:r>
              <a:rPr lang="nl-BE" dirty="0"/>
              <a:t>)</a:t>
            </a:r>
          </a:p>
          <a:p>
            <a:pPr lvl="1"/>
            <a:r>
              <a:rPr lang="nl-BE" dirty="0"/>
              <a:t>Water </a:t>
            </a:r>
            <a:r>
              <a:rPr lang="nl-BE" dirty="0" err="1"/>
              <a:t>consumption</a:t>
            </a:r>
            <a:endParaRPr lang="nl-BE" dirty="0"/>
          </a:p>
          <a:p>
            <a:pPr lvl="1"/>
            <a:r>
              <a:rPr lang="nl-BE" dirty="0"/>
              <a:t>Gas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fuel</a:t>
            </a:r>
            <a:r>
              <a:rPr lang="nl-BE" dirty="0"/>
              <a:t> </a:t>
            </a:r>
            <a:r>
              <a:rPr lang="nl-BE" dirty="0" err="1"/>
              <a:t>consumption</a:t>
            </a:r>
            <a:endParaRPr lang="nl-BE" dirty="0"/>
          </a:p>
          <a:p>
            <a:pPr lvl="1"/>
            <a:r>
              <a:rPr lang="nl-BE" dirty="0" err="1"/>
              <a:t>Electrical</a:t>
            </a:r>
            <a:r>
              <a:rPr lang="nl-BE" dirty="0"/>
              <a:t> </a:t>
            </a:r>
            <a:r>
              <a:rPr lang="nl-BE" dirty="0" err="1"/>
              <a:t>consumption</a:t>
            </a:r>
            <a:r>
              <a:rPr lang="nl-BE" dirty="0"/>
              <a:t> + </a:t>
            </a:r>
            <a:r>
              <a:rPr lang="nl-BE" dirty="0" err="1"/>
              <a:t>production</a:t>
            </a:r>
            <a:endParaRPr lang="nl-BE" dirty="0"/>
          </a:p>
          <a:p>
            <a:pPr lvl="1"/>
            <a:endParaRPr lang="nl-BE" dirty="0"/>
          </a:p>
          <a:p>
            <a:r>
              <a:rPr lang="nl-BE" dirty="0"/>
              <a:t>RS485 Modbus (</a:t>
            </a:r>
            <a:r>
              <a:rPr lang="nl-BE" dirty="0" err="1"/>
              <a:t>MEMo+Milo</a:t>
            </a:r>
            <a:r>
              <a:rPr lang="nl-BE" dirty="0"/>
              <a:t>): </a:t>
            </a:r>
          </a:p>
          <a:p>
            <a:pPr lvl="1"/>
            <a:r>
              <a:rPr lang="nl-BE" dirty="0" err="1"/>
              <a:t>Electrical</a:t>
            </a:r>
            <a:r>
              <a:rPr lang="nl-BE" dirty="0"/>
              <a:t> </a:t>
            </a:r>
            <a:r>
              <a:rPr lang="nl-BE" dirty="0" err="1"/>
              <a:t>consumption</a:t>
            </a:r>
            <a:r>
              <a:rPr lang="nl-BE" dirty="0"/>
              <a:t> ( </a:t>
            </a:r>
            <a:r>
              <a:rPr lang="nl-BE" dirty="0" err="1"/>
              <a:t>MiLo</a:t>
            </a:r>
            <a:r>
              <a:rPr lang="nl-BE" dirty="0"/>
              <a:t> max 3x3F or 9x 1F)</a:t>
            </a:r>
          </a:p>
          <a:p>
            <a:pPr lvl="1"/>
            <a:r>
              <a:rPr lang="nl-BE" dirty="0"/>
              <a:t>RS485 Air </a:t>
            </a:r>
            <a:r>
              <a:rPr lang="nl-BE" dirty="0" err="1"/>
              <a:t>quality</a:t>
            </a:r>
            <a:r>
              <a:rPr lang="nl-BE" dirty="0"/>
              <a:t> (CO2, RH%,T)</a:t>
            </a:r>
          </a:p>
          <a:p>
            <a:pPr lvl="1"/>
            <a:r>
              <a:rPr lang="nl-BE" dirty="0" err="1"/>
              <a:t>Temperatures</a:t>
            </a:r>
            <a:r>
              <a:rPr lang="nl-BE" dirty="0"/>
              <a:t> (-15…+85°C)</a:t>
            </a:r>
          </a:p>
          <a:p>
            <a:pPr lvl="1"/>
            <a:r>
              <a:rPr lang="nl-BE" dirty="0"/>
              <a:t>RS485 Calorimeters</a:t>
            </a:r>
          </a:p>
          <a:p>
            <a:pPr lvl="1"/>
            <a:r>
              <a:rPr lang="nl-BE" dirty="0"/>
              <a:t>RS485 Watervolume meters</a:t>
            </a:r>
          </a:p>
          <a:p>
            <a:r>
              <a:rPr lang="nl-BE" dirty="0"/>
              <a:t>RF868 Modbus ( </a:t>
            </a:r>
            <a:r>
              <a:rPr lang="nl-BE" dirty="0" err="1"/>
              <a:t>MiLo+MEMo</a:t>
            </a:r>
            <a:r>
              <a:rPr lang="nl-BE" dirty="0"/>
              <a:t>):</a:t>
            </a:r>
          </a:p>
          <a:p>
            <a:pPr lvl="1"/>
            <a:r>
              <a:rPr lang="nl-BE" dirty="0" err="1"/>
              <a:t>Electrical</a:t>
            </a:r>
            <a:r>
              <a:rPr lang="nl-BE" dirty="0"/>
              <a:t> </a:t>
            </a:r>
            <a:r>
              <a:rPr lang="nl-BE" dirty="0" err="1"/>
              <a:t>consumption</a:t>
            </a:r>
            <a:r>
              <a:rPr lang="nl-BE" dirty="0"/>
              <a:t> (plug)</a:t>
            </a:r>
          </a:p>
          <a:p>
            <a:pPr lvl="1"/>
            <a:r>
              <a:rPr lang="nl-BE" dirty="0" err="1"/>
              <a:t>Thermostat</a:t>
            </a:r>
            <a:r>
              <a:rPr lang="nl-BE" dirty="0"/>
              <a:t> </a:t>
            </a:r>
            <a:r>
              <a:rPr lang="nl-BE" dirty="0" err="1"/>
              <a:t>electrical</a:t>
            </a:r>
            <a:r>
              <a:rPr lang="nl-BE" dirty="0"/>
              <a:t> </a:t>
            </a:r>
            <a:r>
              <a:rPr lang="nl-BE" dirty="0" err="1"/>
              <a:t>heating</a:t>
            </a:r>
            <a:r>
              <a:rPr lang="nl-BE" dirty="0"/>
              <a:t> (IR panels)</a:t>
            </a:r>
          </a:p>
          <a:p>
            <a:pPr lvl="1"/>
            <a:r>
              <a:rPr lang="nl-BE" dirty="0"/>
              <a:t>…</a:t>
            </a:r>
          </a:p>
          <a:p>
            <a:r>
              <a:rPr lang="nl-BE" dirty="0"/>
              <a:t>P1 smart meter:(</a:t>
            </a:r>
            <a:r>
              <a:rPr lang="nl-BE" dirty="0" err="1"/>
              <a:t>MEMo+Milo</a:t>
            </a:r>
            <a:r>
              <a:rPr lang="nl-BE" dirty="0"/>
              <a:t>)</a:t>
            </a:r>
          </a:p>
          <a:p>
            <a:pPr lvl="1"/>
            <a:r>
              <a:rPr lang="nl-BE" dirty="0" err="1"/>
              <a:t>Electrical</a:t>
            </a:r>
            <a:r>
              <a:rPr lang="nl-BE" dirty="0"/>
              <a:t> import</a:t>
            </a:r>
          </a:p>
          <a:p>
            <a:pPr lvl="1"/>
            <a:r>
              <a:rPr lang="nl-BE" dirty="0" err="1"/>
              <a:t>Electrical</a:t>
            </a:r>
            <a:r>
              <a:rPr lang="nl-BE" dirty="0"/>
              <a:t> export (</a:t>
            </a:r>
            <a:r>
              <a:rPr lang="nl-BE" dirty="0" err="1"/>
              <a:t>solar</a:t>
            </a:r>
            <a:r>
              <a:rPr lang="nl-BE" dirty="0"/>
              <a:t>)</a:t>
            </a:r>
          </a:p>
          <a:p>
            <a:pPr lvl="1"/>
            <a:r>
              <a:rPr lang="nl-BE" dirty="0"/>
              <a:t>Gas </a:t>
            </a:r>
            <a:r>
              <a:rPr lang="nl-BE" dirty="0" err="1"/>
              <a:t>consumption</a:t>
            </a:r>
            <a:endParaRPr lang="nl-BE" dirty="0"/>
          </a:p>
          <a:p>
            <a:pPr lvl="1"/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20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132" y="1587517"/>
            <a:ext cx="797859" cy="79992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957852" y="1574654"/>
          <a:ext cx="643425" cy="888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8" name="CorelDRAW" r:id="rId4" imgW="307494" imgH="425479" progId="CorelDraw.Graphic.17">
                  <p:embed/>
                </p:oleObj>
              </mc:Choice>
              <mc:Fallback>
                <p:oleObj name="CorelDRAW" r:id="rId4" imgW="307494" imgH="425479" progId="CorelDraw.Graphic.17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7852" y="1574654"/>
                        <a:ext cx="643425" cy="888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992970" y="1677821"/>
          <a:ext cx="1029783" cy="78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" name="CorelDRAW" r:id="rId6" imgW="428705" imgH="327487" progId="CorelDraw.Graphic.17">
                  <p:embed/>
                </p:oleObj>
              </mc:Choice>
              <mc:Fallback>
                <p:oleObj name="CorelDRAW" r:id="rId6" imgW="428705" imgH="327487" progId="CorelDraw.Graphic.17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92970" y="1677821"/>
                        <a:ext cx="1029783" cy="785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 descr="Afbeeldingsresultaat voor sola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446" y="1685841"/>
            <a:ext cx="646481" cy="7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88" y="2540163"/>
            <a:ext cx="1279362" cy="127936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6957852" y="2575333"/>
          <a:ext cx="1001326" cy="1266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" name="CorelDRAW" r:id="rId10" imgW="1540870" imgH="1949652" progId="CorelDraw.Graphic.17">
                  <p:embed/>
                </p:oleObj>
              </mc:Choice>
              <mc:Fallback>
                <p:oleObj name="CorelDRAW" r:id="rId10" imgW="1540870" imgH="1949652" progId="CorelDraw.Graphic.17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57852" y="2575333"/>
                        <a:ext cx="1001326" cy="1266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Afbeelding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491" y="3942265"/>
            <a:ext cx="634470" cy="998035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766132" y="5139661"/>
          <a:ext cx="833437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" name="CorelDRAW" r:id="rId13" imgW="834018" imgH="1080877" progId="CorelDraw.Graphic.17">
                  <p:embed/>
                </p:oleObj>
              </mc:Choice>
              <mc:Fallback>
                <p:oleObj name="CorelDRAW" r:id="rId13" imgW="834018" imgH="1080877" progId="CorelDraw.Graphic.17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66132" y="5139661"/>
                        <a:ext cx="833437" cy="108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fbeelding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787149"/>
            <a:ext cx="1585634" cy="102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89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Questions about energy consumption, are easily answered with 2-Wire;</a:t>
            </a:r>
            <a:endParaRPr lang="nl-BE" sz="3600" b="1" dirty="0">
              <a:solidFill>
                <a:schemeClr val="accent6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How do you </a:t>
            </a:r>
            <a:r>
              <a:rPr lang="en-US" b="1" dirty="0"/>
              <a:t>collect the shared energy costs </a:t>
            </a:r>
            <a:r>
              <a:rPr lang="en-US" dirty="0"/>
              <a:t>among tenants?</a:t>
            </a:r>
          </a:p>
          <a:p>
            <a:pPr lvl="0"/>
            <a:r>
              <a:rPr lang="en-US" dirty="0"/>
              <a:t>What does my </a:t>
            </a:r>
            <a:r>
              <a:rPr lang="en-US" b="1" dirty="0"/>
              <a:t>heat pump, gas heater </a:t>
            </a:r>
            <a:r>
              <a:rPr lang="en-US" dirty="0"/>
              <a:t>or ventilation system cost? </a:t>
            </a:r>
            <a:r>
              <a:rPr lang="en-US" b="1" dirty="0"/>
              <a:t>Yesterday?</a:t>
            </a:r>
            <a:r>
              <a:rPr lang="en-US" dirty="0"/>
              <a:t> Last month?</a:t>
            </a:r>
          </a:p>
          <a:p>
            <a:pPr lvl="0"/>
            <a:r>
              <a:rPr lang="en-US" dirty="0"/>
              <a:t>Can I also </a:t>
            </a:r>
            <a:r>
              <a:rPr lang="en-US" b="1" dirty="0"/>
              <a:t>monitor my water </a:t>
            </a:r>
            <a:r>
              <a:rPr lang="en-US" dirty="0"/>
              <a:t>consumption?</a:t>
            </a:r>
          </a:p>
          <a:p>
            <a:pPr lvl="0"/>
            <a:r>
              <a:rPr lang="en-US" dirty="0"/>
              <a:t>Can you measure a calculated </a:t>
            </a:r>
            <a:r>
              <a:rPr lang="en-US" b="1" dirty="0"/>
              <a:t>EPC</a:t>
            </a:r>
            <a:r>
              <a:rPr lang="en-US" dirty="0"/>
              <a:t> number?</a:t>
            </a:r>
          </a:p>
          <a:p>
            <a:pPr lvl="0"/>
            <a:r>
              <a:rPr lang="en-US" dirty="0"/>
              <a:t>What did the </a:t>
            </a:r>
            <a:r>
              <a:rPr lang="en-US" b="1" dirty="0"/>
              <a:t>extra isolation </a:t>
            </a:r>
            <a:r>
              <a:rPr lang="en-US" dirty="0"/>
              <a:t>provide in my last renovation project?</a:t>
            </a:r>
          </a:p>
          <a:p>
            <a:pPr lvl="0"/>
            <a:r>
              <a:rPr lang="en-US" dirty="0"/>
              <a:t>Which </a:t>
            </a:r>
            <a:r>
              <a:rPr lang="en-US" b="1" dirty="0"/>
              <a:t>household appliance </a:t>
            </a:r>
            <a:r>
              <a:rPr lang="en-US" dirty="0"/>
              <a:t>can I replace better soon?</a:t>
            </a:r>
          </a:p>
          <a:p>
            <a:pPr lvl="0"/>
            <a:r>
              <a:rPr lang="en-US" dirty="0"/>
              <a:t>How much </a:t>
            </a:r>
            <a:r>
              <a:rPr lang="en-US" b="1" dirty="0"/>
              <a:t>solar energy </a:t>
            </a:r>
            <a:r>
              <a:rPr lang="en-US" dirty="0"/>
              <a:t>do I stop in the grid?</a:t>
            </a:r>
          </a:p>
          <a:p>
            <a:pPr lvl="0"/>
            <a:r>
              <a:rPr lang="en-US" dirty="0"/>
              <a:t>How do I get my </a:t>
            </a:r>
            <a:r>
              <a:rPr lang="en-US" b="1" dirty="0"/>
              <a:t>monthly energy bill </a:t>
            </a:r>
            <a:r>
              <a:rPr lang="en-US" dirty="0"/>
              <a:t>down?</a:t>
            </a:r>
          </a:p>
          <a:p>
            <a:pPr lvl="0"/>
            <a:r>
              <a:rPr lang="en-US" dirty="0"/>
              <a:t>Can I </a:t>
            </a:r>
            <a:r>
              <a:rPr lang="en-US" b="1" dirty="0"/>
              <a:t>compare </a:t>
            </a:r>
            <a:r>
              <a:rPr lang="en-US" dirty="0"/>
              <a:t>the energy efficiency of </a:t>
            </a:r>
            <a:r>
              <a:rPr lang="en-US" b="1" dirty="0"/>
              <a:t>my home with other</a:t>
            </a:r>
            <a:r>
              <a:rPr lang="en-US" dirty="0"/>
              <a:t> homes?</a:t>
            </a:r>
          </a:p>
          <a:p>
            <a:pPr lvl="0"/>
            <a:r>
              <a:rPr lang="en-US" dirty="0"/>
              <a:t>...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2746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4</a:t>
            </a:fld>
            <a:endParaRPr lang="nl-NL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538788" y="2873375"/>
          <a:ext cx="1112837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CorelDRAW" r:id="rId3" imgW="1112591" imgH="1109723" progId="CorelDraw.Graphic.17">
                  <p:embed/>
                </p:oleObj>
              </mc:Choice>
              <mc:Fallback>
                <p:oleObj name="CorelDRAW" r:id="rId3" imgW="1112591" imgH="1109723" progId="CorelDraw.Graphic.17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38788" y="2873375"/>
                        <a:ext cx="1112837" cy="110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8" y="938487"/>
            <a:ext cx="11363176" cy="4176311"/>
          </a:xfrm>
        </p:spPr>
      </p:pic>
      <p:sp>
        <p:nvSpPr>
          <p:cNvPr id="8" name="Tekstvak 7"/>
          <p:cNvSpPr txBox="1"/>
          <p:nvPr/>
        </p:nvSpPr>
        <p:spPr>
          <a:xfrm>
            <a:off x="696770" y="4442913"/>
            <a:ext cx="96840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RS485 </a:t>
            </a:r>
            <a:r>
              <a:rPr lang="en-GB" b="1" dirty="0" err="1"/>
              <a:t>MODbus</a:t>
            </a:r>
            <a:endParaRPr lang="en-GB" b="1" dirty="0"/>
          </a:p>
          <a:p>
            <a:r>
              <a:rPr lang="en-GB" dirty="0"/>
              <a:t>Max 64 log channels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Consumption values</a:t>
            </a:r>
            <a:r>
              <a:rPr lang="en-GB" dirty="0"/>
              <a:t>: Electric, gas, water, fuel, water energy,…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Energy values: </a:t>
            </a:r>
            <a:r>
              <a:rPr lang="en-GB" dirty="0"/>
              <a:t>air quality, temperature, electric values,..</a:t>
            </a:r>
          </a:p>
          <a:p>
            <a:r>
              <a:rPr lang="en-GB" dirty="0"/>
              <a:t>Advanced wired Energy meters</a:t>
            </a:r>
          </a:p>
          <a:p>
            <a:r>
              <a:rPr lang="en-GB" dirty="0"/>
              <a:t>Master-slave</a:t>
            </a:r>
          </a:p>
          <a:p>
            <a:r>
              <a:rPr lang="en-GB" dirty="0"/>
              <a:t>Data resolution: 1 minute readings </a:t>
            </a:r>
          </a:p>
          <a:p>
            <a:r>
              <a:rPr lang="en-GB" dirty="0"/>
              <a:t>1000 meter, topology: line</a:t>
            </a:r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016" y="132212"/>
            <a:ext cx="11896344" cy="1325563"/>
          </a:xfrm>
        </p:spPr>
        <p:txBody>
          <a:bodyPr>
            <a:normAutofit/>
          </a:bodyPr>
          <a:lstStyle/>
          <a:p>
            <a:r>
              <a:rPr lang="nl-BE" sz="4000" b="1" dirty="0"/>
              <a:t>2.Product: B2B :“</a:t>
            </a:r>
            <a:r>
              <a:rPr lang="nl-BE" sz="4000" b="1" dirty="0" err="1"/>
              <a:t>MEMo</a:t>
            </a:r>
            <a:r>
              <a:rPr lang="nl-BE" sz="4000" dirty="0"/>
              <a:t>” energy datalogger-webserver</a:t>
            </a:r>
            <a:endParaRPr lang="nl-NL" sz="4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102" y="4861324"/>
            <a:ext cx="2027799" cy="149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8BF17BD8-B959-44A7-957E-178EC084F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" y="1152897"/>
            <a:ext cx="12044827" cy="5304912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52660"/>
          </a:xfrm>
        </p:spPr>
        <p:txBody>
          <a:bodyPr>
            <a:normAutofit fontScale="90000"/>
          </a:bodyPr>
          <a:lstStyle/>
          <a:p>
            <a:r>
              <a:rPr lang="nl-BE" b="1" dirty="0"/>
              <a:t>NEW:</a:t>
            </a:r>
            <a:r>
              <a:rPr lang="nl-BE" dirty="0"/>
              <a:t>RG.016: RS485 </a:t>
            </a:r>
            <a:r>
              <a:rPr lang="nl-BE" dirty="0" err="1"/>
              <a:t>modbus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RF gateway (Q4/2017)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4436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NEW: RS485 calorimeter </a:t>
            </a:r>
            <a:r>
              <a:rPr lang="nl-BE" dirty="0" err="1"/>
              <a:t>and</a:t>
            </a:r>
            <a:r>
              <a:rPr lang="nl-BE" dirty="0"/>
              <a:t> watermeter (Q4/2017)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Direct connection to  RS485 calorimeter (DN15,20,25,32,40) and </a:t>
            </a:r>
            <a:r>
              <a:rPr lang="en-GB" dirty="0" err="1"/>
              <a:t>watermeter</a:t>
            </a:r>
            <a:r>
              <a:rPr lang="en-GB" dirty="0"/>
              <a:t> (DN15,20,25)</a:t>
            </a:r>
          </a:p>
          <a:p>
            <a:r>
              <a:rPr lang="en-GB" dirty="0"/>
              <a:t>Up to 64 meter with meter reading every 60’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6</a:t>
            </a:fld>
            <a:endParaRPr lang="nl-NL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6A75B72-805C-4DAA-A6AB-F0421935B7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30" y="1870075"/>
            <a:ext cx="5721170" cy="3976325"/>
          </a:xfrm>
        </p:spPr>
      </p:pic>
    </p:spTree>
    <p:extLst>
      <p:ext uri="{BB962C8B-B14F-4D97-AF65-F5344CB8AC3E}">
        <p14:creationId xmlns:p14="http://schemas.microsoft.com/office/powerpoint/2010/main" val="2813528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CFC9FA0D-5295-47F7-BB1D-AC6742DEB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775"/>
            <a:ext cx="11628933" cy="540022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6229" y="132212"/>
            <a:ext cx="11425561" cy="1325563"/>
          </a:xfrm>
        </p:spPr>
        <p:txBody>
          <a:bodyPr>
            <a:normAutofit/>
          </a:bodyPr>
          <a:lstStyle/>
          <a:p>
            <a:r>
              <a:rPr lang="nl-BE" sz="3600" b="1" dirty="0"/>
              <a:t>3. B2C “</a:t>
            </a:r>
            <a:r>
              <a:rPr lang="nl-BE" sz="3600" b="1" dirty="0" err="1"/>
              <a:t>MiLo</a:t>
            </a:r>
            <a:r>
              <a:rPr lang="nl-BE" sz="3600" dirty="0"/>
              <a:t>” home energy control</a:t>
            </a:r>
            <a:endParaRPr lang="nl-NL" sz="36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7</a:t>
            </a:fld>
            <a:endParaRPr lang="nl-NL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831786"/>
              </p:ext>
            </p:extLst>
          </p:nvPr>
        </p:nvGraphicFramePr>
        <p:xfrm>
          <a:off x="6059009" y="2873374"/>
          <a:ext cx="1112837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" name="CorelDRAW" r:id="rId4" imgW="1112591" imgH="1109723" progId="CorelDraw.Graphic.17">
                  <p:embed/>
                </p:oleObj>
              </mc:Choice>
              <mc:Fallback>
                <p:oleObj name="CorelDRAW" r:id="rId4" imgW="1112591" imgH="1109723" progId="CorelDraw.Graphic.17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59009" y="2873374"/>
                        <a:ext cx="1112837" cy="110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vak 7"/>
          <p:cNvSpPr txBox="1"/>
          <p:nvPr/>
        </p:nvSpPr>
        <p:spPr>
          <a:xfrm>
            <a:off x="7678283" y="752013"/>
            <a:ext cx="433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WiFi</a:t>
            </a:r>
            <a:r>
              <a:rPr lang="en-GB" b="1" dirty="0"/>
              <a:t> + RF868 MHz </a:t>
            </a:r>
            <a:r>
              <a:rPr lang="en-GB" b="1" dirty="0" err="1"/>
              <a:t>MODbus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Max 16 energy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Wireless Energy plugs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Master-slave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resolution: 1 hour readings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30m indoor/300m outdoor/ 3 walls</a:t>
            </a:r>
          </a:p>
          <a:p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0951"/>
            <a:ext cx="2049478" cy="143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34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4.Functionalities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Visualisation on local webserver</a:t>
            </a:r>
          </a:p>
          <a:p>
            <a:pPr lvl="1"/>
            <a:r>
              <a:rPr lang="en-GB" dirty="0"/>
              <a:t>No software, any tablet or PC, local data storage</a:t>
            </a:r>
          </a:p>
          <a:p>
            <a:r>
              <a:rPr lang="en-GB" sz="2000" dirty="0"/>
              <a:t>End-user Functionalities: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Real-Time + historical energy consumption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High resolution for diagnostic reason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Real-time EPC value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Control outlets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Overview Energy costs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Calculating subtotals (only </a:t>
            </a:r>
            <a:r>
              <a:rPr lang="en-GB" sz="1800" dirty="0" err="1"/>
              <a:t>MEMo</a:t>
            </a:r>
            <a:r>
              <a:rPr lang="en-GB" sz="1800" dirty="0"/>
              <a:t>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Email notification (only </a:t>
            </a:r>
            <a:r>
              <a:rPr lang="en-GB" sz="1800" dirty="0" err="1"/>
              <a:t>MEMo</a:t>
            </a:r>
            <a:r>
              <a:rPr lang="en-GB" sz="1800" dirty="0"/>
              <a:t>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Upload data to remote server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800" dirty="0"/>
              <a:t>Http request instructions to retrieve data(only </a:t>
            </a:r>
            <a:r>
              <a:rPr lang="en-US" sz="1800" dirty="0" err="1"/>
              <a:t>MEMo</a:t>
            </a:r>
            <a:r>
              <a:rPr lang="en-US" sz="1800" dirty="0"/>
              <a:t>)</a:t>
            </a:r>
            <a:endParaRPr lang="en-GB" sz="1800" dirty="0"/>
          </a:p>
          <a:p>
            <a:pPr marL="914400" lvl="1" indent="-457200">
              <a:buFont typeface="+mj-lt"/>
              <a:buAutoNum type="alphaUcPeriod"/>
            </a:pP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8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46" y="2173287"/>
            <a:ext cx="3500718" cy="43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8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/>
          <a:lstStyle/>
          <a:p>
            <a:r>
              <a:rPr lang="en-GB" dirty="0"/>
              <a:t>A.</a:t>
            </a:r>
            <a:r>
              <a:rPr lang="nl-BE" dirty="0"/>
              <a:t> Real-Time + </a:t>
            </a:r>
            <a:r>
              <a:rPr lang="nl-BE" dirty="0" err="1"/>
              <a:t>historical</a:t>
            </a:r>
            <a:r>
              <a:rPr lang="nl-BE" dirty="0"/>
              <a:t> energy </a:t>
            </a:r>
            <a:r>
              <a:rPr lang="nl-BE" dirty="0" err="1"/>
              <a:t>consumption</a:t>
            </a:r>
            <a:br>
              <a:rPr lang="nl-BE" dirty="0"/>
            </a:b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5024" y="1003184"/>
            <a:ext cx="3530988" cy="4351338"/>
          </a:xfrm>
        </p:spPr>
        <p:txBody>
          <a:bodyPr/>
          <a:lstStyle/>
          <a:p>
            <a:r>
              <a:rPr lang="en-GB" sz="2000" dirty="0"/>
              <a:t>Real-time</a:t>
            </a:r>
          </a:p>
          <a:p>
            <a:r>
              <a:rPr lang="en-GB" sz="2000" dirty="0"/>
              <a:t>1 day: 24 hrs</a:t>
            </a:r>
          </a:p>
          <a:p>
            <a:r>
              <a:rPr lang="en-GB" sz="2000" dirty="0"/>
              <a:t>1 month: 30 days</a:t>
            </a:r>
          </a:p>
          <a:p>
            <a:r>
              <a:rPr lang="en-GB" sz="2000" dirty="0"/>
              <a:t>1 year : 12 months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9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78" y="3486434"/>
            <a:ext cx="4342587" cy="3256940"/>
          </a:xfrm>
          <a:prstGeom prst="rect">
            <a:avLst/>
          </a:prstGeom>
        </p:spPr>
      </p:pic>
      <p:pic>
        <p:nvPicPr>
          <p:cNvPr id="13" name="Tijdelijke aanduiding voor inhoud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1295354"/>
            <a:ext cx="4219938" cy="5626586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6901002-67E1-428C-B68A-DCF55BC7A2AB}"/>
              </a:ext>
            </a:extLst>
          </p:cNvPr>
          <p:cNvSpPr txBox="1"/>
          <p:nvPr/>
        </p:nvSpPr>
        <p:spPr>
          <a:xfrm>
            <a:off x="659030" y="3068535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 err="1"/>
              <a:t>MEMo</a:t>
            </a:r>
            <a:endParaRPr lang="nl-BE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C49D642-56D1-4CCB-84E9-D1694FF0A4CC}"/>
              </a:ext>
            </a:extLst>
          </p:cNvPr>
          <p:cNvSpPr txBox="1"/>
          <p:nvPr/>
        </p:nvSpPr>
        <p:spPr>
          <a:xfrm>
            <a:off x="8469296" y="821954"/>
            <a:ext cx="2041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err="1"/>
              <a:t>MiLo</a:t>
            </a:r>
            <a:endParaRPr lang="nl-BE" sz="3200" dirty="0"/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95B36428-E346-4D5B-9D79-FA6254467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11350"/>
              </p:ext>
            </p:extLst>
          </p:nvPr>
        </p:nvGraphicFramePr>
        <p:xfrm>
          <a:off x="3086983" y="1166831"/>
          <a:ext cx="4203008" cy="228681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60228">
                  <a:extLst>
                    <a:ext uri="{9D8B030D-6E8A-4147-A177-3AD203B41FA5}">
                      <a16:colId xmlns:a16="http://schemas.microsoft.com/office/drawing/2014/main" val="2644651462"/>
                    </a:ext>
                  </a:extLst>
                </a:gridCol>
                <a:gridCol w="1159497">
                  <a:extLst>
                    <a:ext uri="{9D8B030D-6E8A-4147-A177-3AD203B41FA5}">
                      <a16:colId xmlns:a16="http://schemas.microsoft.com/office/drawing/2014/main" val="2069756632"/>
                    </a:ext>
                  </a:extLst>
                </a:gridCol>
                <a:gridCol w="1683283">
                  <a:extLst>
                    <a:ext uri="{9D8B030D-6E8A-4147-A177-3AD203B41FA5}">
                      <a16:colId xmlns:a16="http://schemas.microsoft.com/office/drawing/2014/main" val="1061023317"/>
                    </a:ext>
                  </a:extLst>
                </a:gridCol>
              </a:tblGrid>
              <a:tr h="2192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MEMo</a:t>
                      </a:r>
                      <a:endParaRPr lang="nl-B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MiLo</a:t>
                      </a:r>
                      <a:endParaRPr lang="nl-B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90784603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Logchannels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nl-B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nl-B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22809865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Resolution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60 seconds</a:t>
                      </a:r>
                      <a:endParaRPr lang="nl-B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60 minutes</a:t>
                      </a:r>
                      <a:endParaRPr lang="nl-B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87865776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Local data storage max.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3 years, raw data</a:t>
                      </a:r>
                      <a:endParaRPr lang="nl-B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1 year</a:t>
                      </a:r>
                      <a:endParaRPr lang="nl-B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43998142"/>
                  </a:ext>
                </a:extLst>
              </a:tr>
              <a:tr h="3649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Data local accesible for app's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302527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Simultanious users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6673967"/>
                  </a:ext>
                </a:extLst>
              </a:tr>
              <a:tr h="364904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FTP data upload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Yes, fixe format +</a:t>
                      </a:r>
                      <a:b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fixe remote server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06040800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FTP Firmware update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76277411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SUBtotals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72452888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EPC </a:t>
                      </a:r>
                      <a:r>
                        <a:rPr lang="nl-BE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calculations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426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82023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54856</TotalTime>
  <Words>1181</Words>
  <Application>Microsoft Office PowerPoint</Application>
  <PresentationFormat>Breedbeeld</PresentationFormat>
  <Paragraphs>206</Paragraphs>
  <Slides>20</Slides>
  <Notes>1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Kantoorthema</vt:lpstr>
      <vt:lpstr>CorelDRAW</vt:lpstr>
      <vt:lpstr>Energy Monitor webserver based </vt:lpstr>
      <vt:lpstr>PowerPoint-presentatie</vt:lpstr>
      <vt:lpstr>Questions about energy consumption, are easily answered with 2-Wire;</vt:lpstr>
      <vt:lpstr>2.Product: B2B :“MEMo” energy datalogger-webserver</vt:lpstr>
      <vt:lpstr>NEW:RG.016: RS485 modbus to RF gateway (Q4/2017)</vt:lpstr>
      <vt:lpstr>NEW: RS485 calorimeter and watermeter (Q4/2017)</vt:lpstr>
      <vt:lpstr>3. B2C “MiLo” home energy control</vt:lpstr>
      <vt:lpstr>4.Functionalities</vt:lpstr>
      <vt:lpstr>A. Real-Time + historical energy consumption </vt:lpstr>
      <vt:lpstr>B. High resolution for diagnostic reason (MEMo only)</vt:lpstr>
      <vt:lpstr>C. Real-time EPC value (MEMo only) </vt:lpstr>
      <vt:lpstr>D. Control outlets (MiLo&amp;MEMo) </vt:lpstr>
      <vt:lpstr> E. Overview Energy costs                           MEMo                             MiLo  </vt:lpstr>
      <vt:lpstr>F. Calculating subtotals (MEMo only) </vt:lpstr>
      <vt:lpstr>G. Email notification (MEMo only)</vt:lpstr>
      <vt:lpstr>H. FTP upload data to remote server (MEMo only)</vt:lpstr>
      <vt:lpstr>I. http request instructions to retreive data in JSN format (MEMo only)</vt:lpstr>
      <vt:lpstr>PowerPoint-presentatie</vt:lpstr>
      <vt:lpstr>L. FAQ</vt:lpstr>
      <vt:lpstr>Function: Measure how and what?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MEMo®</dc:title>
  <dc:creator>Dirk Jaspaert</dc:creator>
  <cp:lastModifiedBy>Dirk Jaspaert</cp:lastModifiedBy>
  <cp:revision>502</cp:revision>
  <cp:lastPrinted>2017-06-13T06:16:11Z</cp:lastPrinted>
  <dcterms:created xsi:type="dcterms:W3CDTF">2015-04-22T08:39:33Z</dcterms:created>
  <dcterms:modified xsi:type="dcterms:W3CDTF">2018-01-24T11:08:24Z</dcterms:modified>
</cp:coreProperties>
</file>